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48"/>
  </p:notesMasterIdLst>
  <p:sldIdLst>
    <p:sldId id="256" r:id="rId2"/>
    <p:sldId id="257" r:id="rId3"/>
    <p:sldId id="311" r:id="rId4"/>
    <p:sldId id="309" r:id="rId5"/>
    <p:sldId id="310" r:id="rId6"/>
    <p:sldId id="295" r:id="rId7"/>
    <p:sldId id="296" r:id="rId8"/>
    <p:sldId id="297" r:id="rId9"/>
    <p:sldId id="298" r:id="rId10"/>
    <p:sldId id="312" r:id="rId11"/>
    <p:sldId id="313" r:id="rId12"/>
    <p:sldId id="299" r:id="rId13"/>
    <p:sldId id="300" r:id="rId14"/>
    <p:sldId id="301" r:id="rId15"/>
    <p:sldId id="302" r:id="rId16"/>
    <p:sldId id="303" r:id="rId17"/>
    <p:sldId id="314" r:id="rId18"/>
    <p:sldId id="315" r:id="rId19"/>
    <p:sldId id="258" r:id="rId20"/>
    <p:sldId id="316" r:id="rId21"/>
    <p:sldId id="259" r:id="rId22"/>
    <p:sldId id="260" r:id="rId23"/>
    <p:sldId id="261" r:id="rId24"/>
    <p:sldId id="262" r:id="rId25"/>
    <p:sldId id="263" r:id="rId26"/>
    <p:sldId id="264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9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9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06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3032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EAF8F6-15E6-467F-824D-FA820570136C}" type="datetimeFigureOut">
              <a:rPr lang="he-IL" smtClean="0"/>
              <a:pPr/>
              <a:t>כ"ד/סיון/תשע"ה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E306661-DE7D-4B63-8D29-97C0FB26F5F4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667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https://eclipse.org/aspectj/doc/released/progguide/starting.html#starting-intro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6661-DE7D-4B63-8D29-97C0FB26F5F4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41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6661-DE7D-4B63-8D29-97C0FB26F5F4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2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האם</a:t>
            </a:r>
            <a:r>
              <a:rPr lang="he-IL" baseline="0" dirty="0" smtClean="0"/>
              <a:t> ההצמדה באה לידי ביטוי בכך שעבור מתודה מסויימת למשל אני רוצה הדפסה מסויימת?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6661-DE7D-4B63-8D29-97C0FB26F5F4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010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C36017-5BA6-455D-A6CE-DEF38B46B53E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8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11154" y="2708476"/>
            <a:ext cx="4417807" cy="1702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he-IL" dirty="0" smtClean="0"/>
              <a:t>קורס </a:t>
            </a:r>
            <a:r>
              <a:rPr lang="en-US" dirty="0" smtClean="0"/>
              <a:t>Java</a:t>
            </a:r>
            <a:r>
              <a:rPr lang="he-IL" dirty="0" smtClean="0"/>
              <a:t> מתקדם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dirty="0" smtClean="0"/>
              <a:t>קרן כליף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6671" y="5719967"/>
            <a:ext cx="4540145" cy="365125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he-IL" dirty="0" smtClean="0"/>
              <a:t>© </a:t>
            </a:r>
            <a:r>
              <a:rPr lang="en-US" dirty="0" smtClean="0"/>
              <a:t> </a:t>
            </a:r>
            <a:r>
              <a:rPr lang="en-US" dirty="0" err="1" smtClean="0"/>
              <a:t>Keren</a:t>
            </a:r>
            <a:r>
              <a:rPr lang="en-US" dirty="0" smtClean="0"/>
              <a:t> </a:t>
            </a:r>
            <a:r>
              <a:rPr lang="en-US" dirty="0" err="1" smtClean="0"/>
              <a:t>Kalif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  <a:prstGeom prst="rect">
            <a:avLst/>
          </a:prstGeom>
        </p:spPr>
        <p:txBody>
          <a:bodyPr vert="eaVert" anchor="ctr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247"/>
            <a:ext cx="12021671" cy="73960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he-IL" dirty="0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237129"/>
            <a:ext cx="11416553" cy="52981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11-Jun-15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201705" y="333488"/>
            <a:ext cx="11698941" cy="63228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711" y="-8064"/>
            <a:ext cx="12177215" cy="1164512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0" y="-8064"/>
            <a:ext cx="12192000" cy="11950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65" y="1331259"/>
            <a:ext cx="11363155" cy="5163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en-US" dirty="0"/>
          </a:p>
        </p:txBody>
      </p:sp>
      <p:sp>
        <p:nvSpPr>
          <p:cNvPr id="61" name="TextBox 60"/>
          <p:cNvSpPr txBox="1"/>
          <p:nvPr userDrawn="1"/>
        </p:nvSpPr>
        <p:spPr>
          <a:xfrm>
            <a:off x="255494" y="13447"/>
            <a:ext cx="117930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b="1" dirty="0" smtClean="0">
                <a:solidFill>
                  <a:schemeClr val="bg1"/>
                </a:solidFill>
              </a:rPr>
              <a:t>Java</a:t>
            </a:r>
            <a:r>
              <a:rPr lang="he-IL" b="1" dirty="0" smtClean="0">
                <a:solidFill>
                  <a:schemeClr val="bg1"/>
                </a:solidFill>
              </a:rPr>
              <a:t> מתקדם </a:t>
            </a:r>
            <a:r>
              <a:rPr lang="he-IL" b="1" baseline="0" dirty="0" smtClean="0">
                <a:solidFill>
                  <a:schemeClr val="bg1"/>
                </a:solidFill>
              </a:rPr>
              <a:t>| </a:t>
            </a:r>
            <a:r>
              <a:rPr lang="en-US" sz="1600" b="1" baseline="0" dirty="0" err="1" smtClean="0">
                <a:solidFill>
                  <a:schemeClr val="bg1"/>
                </a:solidFill>
              </a:rPr>
              <a:t>spring+AOP</a:t>
            </a:r>
            <a:r>
              <a:rPr lang="he-IL" sz="1600" b="1" baseline="0" dirty="0" smtClean="0">
                <a:solidFill>
                  <a:schemeClr val="bg1"/>
                </a:solidFill>
              </a:rPr>
              <a:t>| </a:t>
            </a:r>
            <a:r>
              <a:rPr lang="he-IL" sz="1400" b="1" baseline="0" dirty="0" smtClean="0">
                <a:solidFill>
                  <a:schemeClr val="bg1"/>
                </a:solidFill>
              </a:rPr>
              <a:t> </a:t>
            </a:r>
            <a:r>
              <a:rPr lang="en-US" sz="1400" b="1" baseline="0" dirty="0" err="1" smtClean="0">
                <a:solidFill>
                  <a:schemeClr val="bg1"/>
                </a:solidFill>
              </a:rPr>
              <a:t>Keren</a:t>
            </a:r>
            <a:r>
              <a:rPr lang="en-US" sz="1400" b="1" baseline="0" dirty="0" smtClean="0">
                <a:solidFill>
                  <a:schemeClr val="bg1"/>
                </a:solidFill>
              </a:rPr>
              <a:t> </a:t>
            </a:r>
            <a:r>
              <a:rPr lang="en-US" sz="1400" b="1" baseline="0" dirty="0" err="1" smtClean="0">
                <a:solidFill>
                  <a:schemeClr val="bg1"/>
                </a:solidFill>
              </a:rPr>
              <a:t>Kalif</a:t>
            </a:r>
            <a:r>
              <a:rPr lang="he-IL" sz="1400" b="1" baseline="0" dirty="0" smtClean="0">
                <a:solidFill>
                  <a:schemeClr val="bg1"/>
                </a:solidFill>
              </a:rPr>
              <a:t>© | </a:t>
            </a:r>
            <a:fld id="{E37EEA51-39B0-435C-9C2B-BE628F0D6042}" type="slidenum">
              <a:rPr lang="he-IL" sz="1400" b="1" baseline="0" smtClean="0">
                <a:solidFill>
                  <a:schemeClr val="bg1"/>
                </a:solidFill>
              </a:rPr>
              <a:pPr algn="r" rtl="1"/>
              <a:t>‹#›</a:t>
            </a:fld>
            <a:endParaRPr lang="he-IL" sz="1400" b="1" baseline="0" dirty="0" smtClean="0">
              <a:solidFill>
                <a:schemeClr val="bg1"/>
              </a:solidFill>
            </a:endParaRPr>
          </a:p>
          <a:p>
            <a:pPr algn="r" rtl="1"/>
            <a:endParaRPr lang="he-IL" sz="1400" b="1" baseline="0" dirty="0" smtClean="0">
              <a:solidFill>
                <a:schemeClr val="bg1"/>
              </a:solidFill>
            </a:endParaRPr>
          </a:p>
          <a:p>
            <a:pPr algn="r" rtl="1"/>
            <a:endParaRPr lang="he-IL" sz="16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r" defTabSz="914400" rtl="1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27432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Courier New" pitchFamily="49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712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517904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ist.springsource.com/release/TOOLS/update/e4.3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clipse.org/ajdt/download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sz="3200" dirty="0" smtClean="0"/>
              <a:t>קורס </a:t>
            </a:r>
            <a:r>
              <a:rPr lang="en-US" sz="3200" dirty="0" smtClean="0"/>
              <a:t>Java</a:t>
            </a:r>
            <a:r>
              <a:rPr lang="he-IL" sz="3200" dirty="0" smtClean="0"/>
              <a:t> מתקדם</a:t>
            </a:r>
            <a:br>
              <a:rPr lang="he-IL" sz="3200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en-US" dirty="0" smtClean="0"/>
              <a:t>Spring + AOP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קרן כליף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81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mtClean="0">
                <a:latin typeface="Arial" charset="0"/>
                <a:cs typeface="Arial" charset="0"/>
              </a:rPr>
              <a:t>AOP</a:t>
            </a:r>
            <a:r>
              <a:rPr lang="en-US" sz="3600" smtClean="0">
                <a:latin typeface="Arial" charset="0"/>
                <a:cs typeface="Arial" charset="0"/>
              </a:rPr>
              <a:t> – </a:t>
            </a:r>
            <a:r>
              <a:rPr lang="en-US" sz="3600" b="1" smtClean="0">
                <a:latin typeface="Arial" charset="0"/>
                <a:cs typeface="Arial" charset="0"/>
              </a:rPr>
              <a:t>A</a:t>
            </a:r>
            <a:r>
              <a:rPr lang="en-US" sz="3600" smtClean="0">
                <a:latin typeface="Arial" charset="0"/>
                <a:cs typeface="Arial" charset="0"/>
              </a:rPr>
              <a:t>spect </a:t>
            </a:r>
            <a:r>
              <a:rPr lang="en-US" sz="3600" b="1" smtClean="0">
                <a:latin typeface="Arial" charset="0"/>
                <a:cs typeface="Arial" charset="0"/>
              </a:rPr>
              <a:t>O</a:t>
            </a:r>
            <a:r>
              <a:rPr lang="en-US" sz="3600" smtClean="0">
                <a:latin typeface="Arial" charset="0"/>
                <a:cs typeface="Arial" charset="0"/>
              </a:rPr>
              <a:t>riented </a:t>
            </a:r>
            <a:r>
              <a:rPr lang="en-US" sz="3600" b="1" smtClean="0">
                <a:latin typeface="Arial" charset="0"/>
                <a:cs typeface="Arial" charset="0"/>
              </a:rPr>
              <a:t>P</a:t>
            </a:r>
            <a:r>
              <a:rPr lang="en-US" sz="3600" smtClean="0">
                <a:latin typeface="Arial" charset="0"/>
                <a:cs typeface="Arial" charset="0"/>
              </a:rPr>
              <a:t>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latin typeface="Arial" charset="0"/>
                <a:cs typeface="Arial" charset="0"/>
              </a:rPr>
              <a:t>בתכנות מכוון עצמים (</a:t>
            </a:r>
            <a:r>
              <a:rPr lang="en-US" dirty="0" smtClean="0">
                <a:latin typeface="Arial" charset="0"/>
                <a:cs typeface="Arial" charset="0"/>
              </a:rPr>
              <a:t>OOP</a:t>
            </a:r>
            <a:r>
              <a:rPr lang="he-IL" dirty="0" smtClean="0">
                <a:latin typeface="Arial" charset="0"/>
                <a:cs typeface="Arial" charset="0"/>
              </a:rPr>
              <a:t>) האובייקט צריך לדעת לבצע את הפעולות שקשורות אליו: לכתוב ללוגים, תקשורת עם </a:t>
            </a:r>
            <a:r>
              <a:rPr lang="en-US" dirty="0" smtClean="0">
                <a:latin typeface="Arial" charset="0"/>
                <a:cs typeface="Arial" charset="0"/>
              </a:rPr>
              <a:t>DB </a:t>
            </a:r>
            <a:r>
              <a:rPr lang="he-IL" dirty="0" smtClean="0">
                <a:latin typeface="Arial" charset="0"/>
                <a:cs typeface="Arial" charset="0"/>
              </a:rPr>
              <a:t>, אבטחה, טיפול בשגיאות וכד'</a:t>
            </a:r>
          </a:p>
          <a:p>
            <a:pPr lvl="1"/>
            <a:r>
              <a:rPr lang="he-IL" dirty="0" smtClean="0">
                <a:latin typeface="Arial" charset="0"/>
                <a:cs typeface="Arial" charset="0"/>
              </a:rPr>
              <a:t>כלומר, מחלקות מרובות היו צריכות לעבוד מול תשתיות אלו</a:t>
            </a:r>
          </a:p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בתכנות מכוון אספקטים (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) יש אפשרות לעבוד רוחבית מול מודולים שונים במערכת</a:t>
            </a:r>
          </a:p>
          <a:p>
            <a:pPr lvl="1"/>
            <a:r>
              <a:rPr lang="he-IL" dirty="0" smtClean="0">
                <a:latin typeface="Arial" charset="0"/>
                <a:cs typeface="Arial" charset="0"/>
              </a:rPr>
              <a:t>למשל: אובייקט יצטרך לכתוב הודעות ללוג, יהיה מודול מרכזי שידע לעשות זאת עבור </a:t>
            </a:r>
            <a:r>
              <a:rPr lang="he-IL" dirty="0">
                <a:latin typeface="Arial" charset="0"/>
                <a:cs typeface="Arial" charset="0"/>
              </a:rPr>
              <a:t>כ</a:t>
            </a:r>
            <a:r>
              <a:rPr lang="he-IL" dirty="0" smtClean="0">
                <a:latin typeface="Arial" charset="0"/>
                <a:cs typeface="Arial" charset="0"/>
              </a:rPr>
              <a:t>ל המערכת (פותר את בעיית ה- </a:t>
            </a:r>
            <a:r>
              <a:rPr lang="en-US" dirty="0" smtClean="0">
                <a:latin typeface="Arial" charset="0"/>
                <a:cs typeface="Arial" charset="0"/>
              </a:rPr>
              <a:t>scattering</a:t>
            </a:r>
            <a:r>
              <a:rPr lang="he-IL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היתרון ב-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: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he-IL" dirty="0" smtClean="0">
                <a:latin typeface="Arial" charset="0"/>
                <a:cs typeface="Arial" charset="0"/>
              </a:rPr>
              <a:t>הפרדה בין הרכיבים השונים של המערכת</a:t>
            </a:r>
          </a:p>
          <a:p>
            <a:pPr lvl="1"/>
            <a:r>
              <a:rPr lang="he-IL" dirty="0" smtClean="0">
                <a:latin typeface="Arial" charset="0"/>
                <a:cs typeface="Arial" charset="0"/>
              </a:rPr>
              <a:t>כך ניתן למכור ללקוח תוכנה ללא מודול מסויים בקלות (פותר את בעיית ה- </a:t>
            </a:r>
            <a:r>
              <a:rPr lang="en-US" dirty="0" smtClean="0">
                <a:latin typeface="Arial" charset="0"/>
                <a:cs typeface="Arial" charset="0"/>
              </a:rPr>
              <a:t>tangling</a:t>
            </a:r>
            <a:r>
              <a:rPr lang="he-IL" dirty="0" smtClean="0">
                <a:latin typeface="Arial" charset="0"/>
                <a:cs typeface="Arial" charset="0"/>
              </a:rPr>
              <a:t>)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4713" y="5739618"/>
            <a:ext cx="3629465" cy="90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שני מימושיים מובילים ל- </a:t>
            </a:r>
            <a:r>
              <a:rPr lang="en-US" b="1" dirty="0" smtClean="0"/>
              <a:t>AOP</a:t>
            </a:r>
            <a:r>
              <a:rPr lang="he-IL" b="1" dirty="0" smtClean="0"/>
              <a:t>: </a:t>
            </a:r>
          </a:p>
          <a:p>
            <a:pPr algn="ctr" rtl="1"/>
            <a:r>
              <a:rPr lang="he-IL" b="1" dirty="0" smtClean="0"/>
              <a:t>- </a:t>
            </a:r>
            <a:r>
              <a:rPr lang="en-US" b="1" dirty="0" smtClean="0"/>
              <a:t>aspect</a:t>
            </a:r>
            <a:r>
              <a:rPr lang="he-IL" b="1" dirty="0" smtClean="0"/>
              <a:t> (שאיתו עבדנו עד כה)</a:t>
            </a:r>
          </a:p>
          <a:p>
            <a:pPr algn="ctr" rtl="1"/>
            <a:r>
              <a:rPr lang="he-IL" b="1" dirty="0" smtClean="0"/>
              <a:t>- </a:t>
            </a:r>
            <a:r>
              <a:rPr lang="en-US" b="1" dirty="0" smtClean="0"/>
              <a:t>Spring AOP</a:t>
            </a:r>
            <a:r>
              <a:rPr lang="he-IL" b="1" dirty="0" smtClean="0"/>
              <a:t> (נראה בהמשך)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AOP</a:t>
            </a:r>
            <a:r>
              <a:rPr lang="he-IL" smtClean="0">
                <a:latin typeface="Arial" charset="0"/>
                <a:cs typeface="Arial" charset="0"/>
              </a:rPr>
              <a:t> - מושגים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Crosscutting Concern</a:t>
            </a:r>
            <a:r>
              <a:rPr lang="he-IL" smtClean="0">
                <a:latin typeface="Arial" charset="0"/>
                <a:cs typeface="Arial" charset="0"/>
              </a:rPr>
              <a:t>: מודול רוחבי באפליקציה</a:t>
            </a:r>
          </a:p>
          <a:p>
            <a:pPr>
              <a:spcBef>
                <a:spcPct val="0"/>
              </a:spcBef>
            </a:pPr>
            <a:endParaRPr lang="he-IL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Join Point</a:t>
            </a:r>
            <a:r>
              <a:rPr lang="he-IL" smtClean="0">
                <a:latin typeface="Arial" charset="0"/>
                <a:cs typeface="Arial" charset="0"/>
              </a:rPr>
              <a:t>: מייצג מקום המריץ מתודה</a:t>
            </a:r>
          </a:p>
          <a:p>
            <a:pPr>
              <a:spcBef>
                <a:spcPct val="0"/>
              </a:spcBef>
            </a:pPr>
            <a:endParaRPr lang="he-IL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Point Cut</a:t>
            </a:r>
            <a:r>
              <a:rPr lang="he-IL" smtClean="0">
                <a:latin typeface="Arial" charset="0"/>
                <a:cs typeface="Arial" charset="0"/>
              </a:rPr>
              <a:t>: ביטוי המזהה לפחות </a:t>
            </a:r>
            <a:r>
              <a:rPr lang="en-US" smtClean="0">
                <a:latin typeface="Arial" charset="0"/>
                <a:cs typeface="Arial" charset="0"/>
              </a:rPr>
              <a:t>Join Point</a:t>
            </a:r>
            <a:r>
              <a:rPr lang="he-IL" smtClean="0">
                <a:latin typeface="Arial" charset="0"/>
                <a:cs typeface="Arial" charset="0"/>
              </a:rPr>
              <a:t> אחת בקוד</a:t>
            </a:r>
          </a:p>
          <a:p>
            <a:pPr>
              <a:spcBef>
                <a:spcPct val="0"/>
              </a:spcBef>
            </a:pPr>
            <a:endParaRPr lang="he-IL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Advice</a:t>
            </a:r>
            <a:r>
              <a:rPr lang="he-IL" smtClean="0">
                <a:latin typeface="Arial" charset="0"/>
                <a:cs typeface="Arial" charset="0"/>
              </a:rPr>
              <a:t>: פעולה המתבצעת ב- </a:t>
            </a:r>
            <a:r>
              <a:rPr lang="en-US" smtClean="0">
                <a:latin typeface="Arial" charset="0"/>
                <a:cs typeface="Arial" charset="0"/>
              </a:rPr>
              <a:t>Join Point</a:t>
            </a:r>
            <a:endParaRPr lang="he-IL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endParaRPr lang="he-IL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Aspect</a:t>
            </a:r>
            <a:r>
              <a:rPr lang="he-IL" smtClean="0">
                <a:latin typeface="Arial" charset="0"/>
                <a:cs typeface="Arial" charset="0"/>
              </a:rPr>
              <a:t>: מודול הכולל אוסף של </a:t>
            </a:r>
            <a:r>
              <a:rPr lang="en-US" smtClean="0">
                <a:latin typeface="Arial" charset="0"/>
                <a:cs typeface="Arial" charset="0"/>
              </a:rPr>
              <a:t>Join Point</a:t>
            </a:r>
            <a:r>
              <a:rPr lang="he-IL" smtClean="0">
                <a:latin typeface="Arial" charset="0"/>
                <a:cs typeface="Arial" charset="0"/>
              </a:rPr>
              <a:t> שזוהו ע"י </a:t>
            </a:r>
            <a:r>
              <a:rPr lang="en-US" smtClean="0">
                <a:latin typeface="Arial" charset="0"/>
                <a:cs typeface="Arial" charset="0"/>
              </a:rPr>
              <a:t>Point Cut</a:t>
            </a:r>
            <a:r>
              <a:rPr lang="he-IL" smtClean="0">
                <a:latin typeface="Arial" charset="0"/>
                <a:cs typeface="Arial" charset="0"/>
              </a:rPr>
              <a:t> וה- </a:t>
            </a:r>
            <a:r>
              <a:rPr lang="en-US" smtClean="0">
                <a:latin typeface="Arial" charset="0"/>
                <a:cs typeface="Arial" charset="0"/>
              </a:rPr>
              <a:t>Advice</a:t>
            </a:r>
            <a:r>
              <a:rPr lang="he-IL" smtClean="0">
                <a:latin typeface="Arial" charset="0"/>
                <a:cs typeface="Arial" charset="0"/>
              </a:rPr>
              <a:t> שיבוצעו עליהם</a:t>
            </a:r>
          </a:p>
          <a:p>
            <a:pPr>
              <a:spcBef>
                <a:spcPct val="0"/>
              </a:spcBef>
            </a:pPr>
            <a:endParaRPr lang="en-US" smtClean="0"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atin typeface="Arial" charset="0"/>
                <a:cs typeface="Arial" charset="0"/>
              </a:rPr>
              <a:t>Target Object / Adviced Object</a:t>
            </a:r>
            <a:r>
              <a:rPr lang="he-IL" smtClean="0">
                <a:latin typeface="Arial" charset="0"/>
                <a:cs typeface="Arial" charset="0"/>
              </a:rPr>
              <a:t>: אובייקט המקושר ל- </a:t>
            </a:r>
            <a:r>
              <a:rPr lang="en-US" smtClean="0">
                <a:latin typeface="Arial" charset="0"/>
                <a:cs typeface="Arial" charset="0"/>
              </a:rPr>
              <a:t>Aspect</a:t>
            </a:r>
            <a:r>
              <a:rPr lang="he-IL" smtClean="0">
                <a:latin typeface="Arial" charset="0"/>
                <a:cs typeface="Arial" charset="0"/>
              </a:rPr>
              <a:t> אחד לפחות</a:t>
            </a:r>
          </a:p>
          <a:p>
            <a:pPr>
              <a:spcBef>
                <a:spcPct val="0"/>
              </a:spcBef>
            </a:pPr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דוגמת שימוש: שילוב </a:t>
            </a:r>
            <a:r>
              <a:rPr lang="en-US" dirty="0" smtClean="0"/>
              <a:t>AOP</a:t>
            </a:r>
            <a:r>
              <a:rPr lang="he-IL" dirty="0" smtClean="0"/>
              <a:t> לתרגול רקורסיות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he-IL" dirty="0" smtClean="0"/>
          </a:p>
          <a:p>
            <a:r>
              <a:rPr lang="he-IL" dirty="0" smtClean="0"/>
              <a:t>כאשר סטודנט כותב רקורסיה שאינה עובדת, קשה לו לאתר באיזה מחלקי הרקורסיה ישנה טעות</a:t>
            </a:r>
          </a:p>
          <a:p>
            <a:endParaRPr lang="he-IL" dirty="0" smtClean="0"/>
          </a:p>
          <a:p>
            <a:r>
              <a:rPr lang="he-IL" dirty="0" smtClean="0"/>
              <a:t>מאחר ורקורסיה פשוטה מורכבת מ- 3 חלקים, נכתוב תשתית אשר מבצעת חלק מסויים מהרקורסיה, והסטודנט יצטרך להשלים חלק אחר</a:t>
            </a:r>
          </a:p>
          <a:p>
            <a:endParaRPr lang="he-IL" dirty="0" smtClean="0"/>
          </a:p>
          <a:p>
            <a:r>
              <a:rPr lang="he-IL" dirty="0" smtClean="0"/>
              <a:t>באופן זה הסטודנט יוכל לתרגל ולבדוק את כל אחד מחלקי הרקורסיה באופן בלתי-תלוי בשאר החלקים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דוגמה 1: ציור משולש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756" y="1184354"/>
            <a:ext cx="7296811" cy="4164994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9924" y="3956616"/>
            <a:ext cx="1306451" cy="13997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דוגמה: סטודנט כותב רק תנאי עצירה</a:t>
            </a:r>
            <a:endParaRPr lang="he-IL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15" y="1198420"/>
            <a:ext cx="11234172" cy="3096344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182923" y="2278540"/>
            <a:ext cx="7200800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1662976" y="2494564"/>
            <a:ext cx="6528725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17" y="1198420"/>
            <a:ext cx="11234172" cy="3096344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5654" y="4182937"/>
            <a:ext cx="8316463" cy="2456235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דוגמה: סטודנט כותב רק קריאה רקורסיבית</a:t>
            </a:r>
            <a:endParaRPr lang="he-IL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88" y="1184355"/>
            <a:ext cx="10369152" cy="348944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70384" y="2120458"/>
            <a:ext cx="6144683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88" y="1184355"/>
            <a:ext cx="10369152" cy="348944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6514" y="4600135"/>
            <a:ext cx="8321954" cy="204514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46" y="1184354"/>
            <a:ext cx="11528527" cy="3096344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דוגמה: סטודנט כותב רק קישור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1445285" y="2264474"/>
            <a:ext cx="6624736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47" y="1184354"/>
            <a:ext cx="11528527" cy="3096344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7081" y="4051496"/>
            <a:ext cx="8078987" cy="2609454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</a:t>
            </a:r>
            <a:r>
              <a:rPr lang="he-IL" dirty="0" smtClean="0"/>
              <a:t> המופעל עבור חריגות שנזרקו</a:t>
            </a:r>
            <a:endParaRPr lang="he-IL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017" y="1186098"/>
            <a:ext cx="7040074" cy="479395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5057" y="4625424"/>
            <a:ext cx="8565426" cy="201145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05245" y="3713872"/>
            <a:ext cx="5711481" cy="506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</a:t>
            </a:r>
            <a:r>
              <a:rPr lang="he-IL" dirty="0" smtClean="0"/>
              <a:t> המופעל עבור חריגות שנזרקו</a:t>
            </a:r>
            <a:endParaRPr lang="he-IL" dirty="0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3" y="1170799"/>
            <a:ext cx="7430114" cy="372475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825" y="5458265"/>
            <a:ext cx="10483897" cy="117881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50831" y="2869809"/>
            <a:ext cx="5345723" cy="309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מהו </a:t>
            </a:r>
            <a:r>
              <a:rPr lang="en-US" smtClean="0">
                <a:latin typeface="Arial" charset="0"/>
                <a:cs typeface="Arial" charset="0"/>
              </a:rPr>
              <a:t>Spring</a:t>
            </a:r>
            <a:r>
              <a:rPr lang="he-IL" smtClean="0">
                <a:latin typeface="Arial" charset="0"/>
                <a:cs typeface="Arial" charset="0"/>
              </a:rPr>
              <a:t>?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תשתית באמצעותה ניתן לממש את מנגנון ה-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endParaRPr lang="he-IL" dirty="0" smtClean="0">
              <a:latin typeface="Arial" charset="0"/>
              <a:cs typeface="Arial" charset="0"/>
            </a:endParaRPr>
          </a:p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בנוסף:</a:t>
            </a:r>
          </a:p>
          <a:p>
            <a:pPr lvl="1"/>
            <a:r>
              <a:rPr lang="he-IL" dirty="0" smtClean="0">
                <a:latin typeface="Arial" charset="0"/>
                <a:cs typeface="Arial" charset="0"/>
              </a:rPr>
              <a:t>מערכת אשר רכיביה אינם מכירים אחד את השני ובקלות ניתן להחליף רכיב באחר</a:t>
            </a:r>
          </a:p>
          <a:p>
            <a:pPr lvl="2"/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 </a:t>
            </a:r>
            <a:r>
              <a:rPr lang="he-IL" dirty="0" smtClean="0">
                <a:latin typeface="Arial" charset="0"/>
                <a:cs typeface="Arial" charset="0"/>
              </a:rPr>
              <a:t>שימוש נרחב בממשקים</a:t>
            </a:r>
          </a:p>
          <a:p>
            <a:pPr lvl="2"/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 </a:t>
            </a:r>
            <a:r>
              <a:rPr lang="he-IL" dirty="0" smtClean="0">
                <a:latin typeface="Arial" charset="0"/>
                <a:cs typeface="Arial" charset="0"/>
              </a:rPr>
              <a:t>העדפה לשימוש בקונפיגורציה</a:t>
            </a:r>
          </a:p>
          <a:p>
            <a:pPr lvl="2"/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 שימוש רב ב- </a:t>
            </a:r>
            <a:r>
              <a:rPr lang="en-US" dirty="0" smtClean="0">
                <a:latin typeface="Arial" charset="0"/>
                <a:cs typeface="Arial" charset="0"/>
                <a:sym typeface="Wingdings" pitchFamily="2" charset="2"/>
              </a:rPr>
              <a:t>beans</a:t>
            </a:r>
            <a:endParaRPr lang="he-IL" dirty="0" smtClean="0">
              <a:latin typeface="Arial" charset="0"/>
              <a:cs typeface="Arial" charset="0"/>
              <a:sym typeface="Wingdings" pitchFamily="2" charset="2"/>
            </a:endParaRPr>
          </a:p>
          <a:p>
            <a:pPr lvl="2"/>
            <a:endParaRPr lang="he-IL" dirty="0" smtClean="0">
              <a:latin typeface="Arial" charset="0"/>
              <a:cs typeface="Arial" charset="0"/>
              <a:sym typeface="Wingdings" pitchFamily="2" charset="2"/>
            </a:endParaRPr>
          </a:p>
          <a:p>
            <a:pPr lvl="2"/>
            <a:endParaRPr lang="he-IL" dirty="0" smtClean="0">
              <a:latin typeface="Arial" charset="0"/>
              <a:cs typeface="Arial" charset="0"/>
              <a:sym typeface="Wingdings" pitchFamily="2" charset="2"/>
            </a:endParaRPr>
          </a:p>
          <a:p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הקישור ממנו נוריד </a:t>
            </a:r>
            <a:r>
              <a:rPr lang="en-US" dirty="0" err="1" smtClean="0">
                <a:latin typeface="Arial" charset="0"/>
                <a:cs typeface="Arial" charset="0"/>
                <a:sym typeface="Wingdings" pitchFamily="2" charset="2"/>
              </a:rPr>
              <a:t>plugin</a:t>
            </a:r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 לאקליפס עבור ה- </a:t>
            </a:r>
            <a:r>
              <a:rPr lang="en-US" i="1" dirty="0" smtClean="0"/>
              <a:t>Spring Tool Suite</a:t>
            </a:r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: </a:t>
            </a:r>
          </a:p>
          <a:p>
            <a:pPr>
              <a:buNone/>
            </a:pPr>
            <a:r>
              <a:rPr lang="he-IL" dirty="0" smtClean="0">
                <a:latin typeface="Arial" charset="0"/>
                <a:cs typeface="Arial" charset="0"/>
                <a:sym typeface="Wingdings" pitchFamily="2" charset="2"/>
              </a:rPr>
              <a:t>	</a:t>
            </a:r>
            <a:r>
              <a:rPr lang="en-US" dirty="0" smtClean="0">
                <a:latin typeface="Arial" charset="0"/>
                <a:cs typeface="Arial" charset="0"/>
                <a:sym typeface="Wingdings" pitchFamily="2" charset="2"/>
                <a:hlinkClick r:id="rId2"/>
              </a:rPr>
              <a:t>http://dist.springsource.com/release/TOOLS/update/e4.3/</a:t>
            </a:r>
            <a:endParaRPr lang="he-IL" dirty="0" smtClean="0">
              <a:latin typeface="Arial" charset="0"/>
              <a:cs typeface="Arial" charset="0"/>
              <a:sym typeface="Wingdings" pitchFamily="2" charset="2"/>
            </a:endParaRPr>
          </a:p>
          <a:p>
            <a:pPr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 bIns="45720" anchor="t"/>
          <a:lstStyle/>
          <a:p>
            <a:pPr eaLnBrk="1" hangingPunct="1"/>
            <a:r>
              <a:rPr lang="he-IL" smtClean="0">
                <a:latin typeface="Arial" charset="0"/>
                <a:cs typeface="Arial" charset="0"/>
              </a:rPr>
              <a:t>ביחידה זו נלמד: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e-IL" dirty="0" smtClean="0">
              <a:latin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cs typeface="Arial" charset="0"/>
              </a:rPr>
              <a:t>A</a:t>
            </a:r>
            <a:r>
              <a:rPr lang="en-US" dirty="0" smtClean="0">
                <a:latin typeface="Arial" charset="0"/>
                <a:cs typeface="Arial" charset="0"/>
              </a:rPr>
              <a:t>spect </a:t>
            </a:r>
            <a:r>
              <a:rPr lang="en-US" b="1" dirty="0" smtClean="0">
                <a:latin typeface="Arial" charset="0"/>
                <a:cs typeface="Arial" charset="0"/>
              </a:rPr>
              <a:t>O</a:t>
            </a:r>
            <a:r>
              <a:rPr lang="en-US" dirty="0" smtClean="0">
                <a:latin typeface="Arial" charset="0"/>
                <a:cs typeface="Arial" charset="0"/>
              </a:rPr>
              <a:t>riented </a:t>
            </a:r>
            <a:r>
              <a:rPr lang="en-US" b="1" dirty="0" smtClean="0">
                <a:latin typeface="Arial" charset="0"/>
                <a:cs typeface="Arial" charset="0"/>
              </a:rPr>
              <a:t>P</a:t>
            </a:r>
            <a:r>
              <a:rPr lang="en-US" dirty="0" smtClean="0">
                <a:latin typeface="Arial" charset="0"/>
                <a:cs typeface="Arial" charset="0"/>
              </a:rPr>
              <a:t>rogramming</a:t>
            </a:r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 באמצעות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he-IL" dirty="0" smtClean="0">
                <a:latin typeface="Arial" charset="0"/>
                <a:cs typeface="Arial" charset="0"/>
              </a:rPr>
              <a:t> מנגנון </a:t>
            </a:r>
            <a:r>
              <a:rPr lang="en-US" dirty="0" err="1" smtClean="0">
                <a:latin typeface="Arial" charset="0"/>
                <a:cs typeface="Arial" charset="0"/>
              </a:rPr>
              <a:t>AspectJ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מהו מנגנון ה-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  <a:r>
              <a:rPr lang="he-IL" dirty="0" smtClean="0">
                <a:latin typeface="Arial" charset="0"/>
                <a:cs typeface="Arial" charset="0"/>
              </a:rPr>
              <a:t> ומוטיבציה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מעגל החיים של </a:t>
            </a:r>
            <a:r>
              <a:rPr lang="en-US" dirty="0" smtClean="0">
                <a:latin typeface="Arial" charset="0"/>
                <a:cs typeface="Arial" charset="0"/>
              </a:rPr>
              <a:t>bean</a:t>
            </a:r>
            <a:r>
              <a:rPr lang="he-IL" dirty="0" smtClean="0">
                <a:latin typeface="Arial" charset="0"/>
                <a:cs typeface="Arial" charset="0"/>
              </a:rPr>
              <a:t> במנגנון ה-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 באמצעות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</a:p>
        </p:txBody>
      </p:sp>
      <p:graphicFrame>
        <p:nvGraphicFramePr>
          <p:cNvPr id="116737" name="Object 1"/>
          <p:cNvGraphicFramePr>
            <a:graphicFrameLocks noChangeAspect="1"/>
          </p:cNvGraphicFramePr>
          <p:nvPr/>
        </p:nvGraphicFramePr>
        <p:xfrm>
          <a:off x="2005104" y="2170112"/>
          <a:ext cx="2978724" cy="160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5" name="Packager Shell Object" showAsIcon="1" r:id="rId3" imgW="1270440" imgH="685800" progId="Package">
                  <p:embed/>
                </p:oleObj>
              </mc:Choice>
              <mc:Fallback>
                <p:oleObj name="Packager Shell Object" showAsIcon="1" r:id="rId3" imgW="1270440" imgH="685800" progId="Package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104" y="2170112"/>
                        <a:ext cx="2978724" cy="1608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8" name="Object 2"/>
          <p:cNvGraphicFramePr>
            <a:graphicFrameLocks noChangeAspect="1"/>
          </p:cNvGraphicFramePr>
          <p:nvPr/>
        </p:nvGraphicFramePr>
        <p:xfrm>
          <a:off x="1986802" y="4388876"/>
          <a:ext cx="3127660" cy="160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6" name="Packager Shell Object" showAsIcon="1" r:id="rId5" imgW="1333800" imgH="685800" progId="Package">
                  <p:embed/>
                </p:oleObj>
              </mc:Choice>
              <mc:Fallback>
                <p:oleObj name="Packager Shell Object" showAsIcon="1" r:id="rId5" imgW="1333800" imgH="6858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802" y="4388876"/>
                        <a:ext cx="3127660" cy="1608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תחילת העבודה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נייצר פרוייקט מסוג </a:t>
            </a:r>
            <a:r>
              <a:rPr lang="en-US" dirty="0" smtClean="0"/>
              <a:t>Spring </a:t>
            </a:r>
            <a:endParaRPr lang="he-IL" dirty="0" smtClean="0"/>
          </a:p>
          <a:p>
            <a:r>
              <a:rPr lang="he-IL" dirty="0" smtClean="0"/>
              <a:t>נוסיף אליו את כל ה- </a:t>
            </a:r>
            <a:r>
              <a:rPr lang="en-US" dirty="0" smtClean="0"/>
              <a:t>JAR</a:t>
            </a:r>
            <a:r>
              <a:rPr lang="he-IL" dirty="0" smtClean="0"/>
              <a:t>'ים שבזיפ המצורף</a:t>
            </a:r>
            <a:endParaRPr lang="he-IL" dirty="0"/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3981059" y="1804353"/>
          <a:ext cx="1885168" cy="1566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0" name="Packager Shell Object" showAsIcon="1" r:id="rId3" imgW="825840" imgH="685800" progId="Package">
                  <p:embed/>
                </p:oleObj>
              </mc:Choice>
              <mc:Fallback>
                <p:oleObj name="Packager Shell Object" showAsIcon="1" r:id="rId3" imgW="825840" imgH="6858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059" y="1804353"/>
                        <a:ext cx="1885168" cy="1566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4211169" y="3662736"/>
          <a:ext cx="1920689" cy="157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1" name="Packager Shell Object" showAsIcon="1" r:id="rId5" imgW="838440" imgH="685800" progId="Package">
                  <p:embed/>
                </p:oleObj>
              </mc:Choice>
              <mc:Fallback>
                <p:oleObj name="Packager Shell Object" showAsIcon="1" r:id="rId5" imgW="838440" imgH="685800" progId="Package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169" y="3662736"/>
                        <a:ext cx="1920689" cy="1571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דוגמא בסיסית </a:t>
            </a:r>
            <a:r>
              <a:rPr lang="he-IL" sz="3200" smtClean="0">
                <a:latin typeface="Arial" charset="0"/>
                <a:cs typeface="Arial" charset="0"/>
              </a:rPr>
              <a:t>(1)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540" y="1138417"/>
            <a:ext cx="4022758" cy="142864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858" y="2574384"/>
            <a:ext cx="6579278" cy="204897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894" y="4628206"/>
            <a:ext cx="6560479" cy="201137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דוגמא בסיסית </a:t>
            </a:r>
            <a:r>
              <a:rPr lang="he-IL" sz="3200" smtClean="0">
                <a:latin typeface="Arial" charset="0"/>
                <a:cs typeface="Arial" charset="0"/>
              </a:rPr>
              <a:t>(2)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329" y="703385"/>
            <a:ext cx="8052516" cy="164530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48" y="2349749"/>
            <a:ext cx="10773601" cy="4318932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4565" y="2029503"/>
            <a:ext cx="4746081" cy="118652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987" y="1073688"/>
            <a:ext cx="8103858" cy="217893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499" y="3267075"/>
            <a:ext cx="9909689" cy="3372876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דוגמא בסיסית </a:t>
            </a:r>
            <a:r>
              <a:rPr lang="he-IL" sz="3200" smtClean="0">
                <a:latin typeface="Arial" charset="0"/>
                <a:cs typeface="Arial" charset="0"/>
              </a:rPr>
              <a:t>(3)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9507937" y="2370579"/>
            <a:ext cx="2393331" cy="649287"/>
          </a:xfrm>
          <a:prstGeom prst="wedgeRectCallout">
            <a:avLst>
              <a:gd name="adj1" fmla="val -111033"/>
              <a:gd name="adj2" fmla="val 12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הגדרת </a:t>
            </a:r>
            <a:r>
              <a:rPr lang="he-IL" b="1" dirty="0" smtClean="0"/>
              <a:t>סוגי המשתנים </a:t>
            </a:r>
            <a:r>
              <a:rPr lang="he-IL" b="1" dirty="0"/>
              <a:t>בקונפיגורציה</a:t>
            </a:r>
            <a:endParaRPr lang="en-US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8525022" y="3559125"/>
            <a:ext cx="3374749" cy="590599"/>
          </a:xfrm>
          <a:prstGeom prst="wedgeRectCallout">
            <a:avLst>
              <a:gd name="adj1" fmla="val -125057"/>
              <a:gd name="adj2" fmla="val 90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האובייקטים נטענים ומאותחלים באמצעות מנגנון ה- </a:t>
            </a:r>
            <a:r>
              <a:rPr lang="en-US" b="1" dirty="0"/>
              <a:t>reflection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6549" y="5772442"/>
            <a:ext cx="5974085" cy="45954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800666" y="2475914"/>
            <a:ext cx="1716258" cy="52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5542671" y="4963550"/>
            <a:ext cx="3289496" cy="621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85097" y="343366"/>
            <a:ext cx="7495864" cy="72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u="sng" dirty="0"/>
              <a:t>לידיעה</a:t>
            </a:r>
            <a:r>
              <a:rPr lang="he-IL" b="1" dirty="0"/>
              <a:t>: ה- </a:t>
            </a:r>
            <a:r>
              <a:rPr lang="en-US" b="1" dirty="0" err="1"/>
              <a:t>c’tor</a:t>
            </a:r>
            <a:r>
              <a:rPr lang="he-IL" b="1" dirty="0"/>
              <a:t> של </a:t>
            </a:r>
            <a:r>
              <a:rPr lang="en-US" b="1" dirty="0" err="1"/>
              <a:t>ClassPathXmlApplicationContext</a:t>
            </a:r>
            <a:r>
              <a:rPr lang="he-IL" b="1" dirty="0"/>
              <a:t> יכול לקבל מערך של מחרוזות, המכיל שמות קבצים מרובים בהם מוגדרים ה- </a:t>
            </a:r>
            <a:r>
              <a:rPr lang="en-US" b="1" dirty="0"/>
              <a:t>bean</a:t>
            </a:r>
            <a:r>
              <a:rPr lang="he-IL" b="1" dirty="0"/>
              <a:t> השונים.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הפעלת שיטות </a:t>
            </a:r>
            <a:r>
              <a:rPr lang="en-US" smtClean="0">
                <a:latin typeface="Arial" charset="0"/>
                <a:cs typeface="Arial" charset="0"/>
              </a:rPr>
              <a:t>set</a:t>
            </a:r>
            <a:r>
              <a:rPr lang="he-IL" smtClean="0">
                <a:latin typeface="Arial" charset="0"/>
                <a:cs typeface="Arial" charset="0"/>
              </a:rPr>
              <a:t> דרך הקונפיגורציה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383" y="1324032"/>
            <a:ext cx="5809590" cy="531907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2191" y="1731152"/>
            <a:ext cx="7832983" cy="26672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98860" y="3682218"/>
            <a:ext cx="6337300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2994" y="5556446"/>
            <a:ext cx="5574030" cy="50673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0" name="Rectangular Callout 9"/>
          <p:cNvSpPr/>
          <p:nvPr/>
        </p:nvSpPr>
        <p:spPr>
          <a:xfrm>
            <a:off x="7047915" y="4206233"/>
            <a:ext cx="4837790" cy="590599"/>
          </a:xfrm>
          <a:prstGeom prst="wedgeRectCallout">
            <a:avLst>
              <a:gd name="adj1" fmla="val -54687"/>
              <a:gd name="adj2" fmla="val -97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ערך ה- </a:t>
            </a:r>
            <a:r>
              <a:rPr lang="en-US" b="1" dirty="0" smtClean="0"/>
              <a:t>name</a:t>
            </a:r>
            <a:r>
              <a:rPr lang="he-IL" b="1" dirty="0" smtClean="0"/>
              <a:t> יהיה כשם התכונה, ויופעל ה- </a:t>
            </a:r>
            <a:r>
              <a:rPr lang="en-US" b="1" dirty="0" smtClean="0"/>
              <a:t>set</a:t>
            </a:r>
            <a:r>
              <a:rPr lang="he-IL" b="1" dirty="0" smtClean="0"/>
              <a:t> המתאים באמצעות מנגנון ה- </a:t>
            </a:r>
            <a:r>
              <a:rPr lang="en-US" b="1" dirty="0" smtClean="0"/>
              <a:t>reflection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28" y="4628271"/>
            <a:ext cx="9887299" cy="201585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48" y="1195742"/>
            <a:ext cx="10160843" cy="298236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2800" smtClean="0">
                <a:latin typeface="Arial" charset="0"/>
                <a:cs typeface="Arial" charset="0"/>
              </a:rPr>
              <a:t>העברת פרמטר מטיפוס בסיסי לקונסטרקטור בקונפיגורציה</a:t>
            </a:r>
            <a:endParaRPr lang="en-US" sz="2800" smtClean="0"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7073" y="3142174"/>
            <a:ext cx="8774884" cy="31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3612" y="3775659"/>
            <a:ext cx="3484523" cy="119025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8696473" y="3790022"/>
            <a:ext cx="1080574" cy="345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1444" y="5757153"/>
            <a:ext cx="2320876" cy="345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2800" smtClean="0">
                <a:latin typeface="Arial" charset="0"/>
                <a:cs typeface="Arial" charset="0"/>
              </a:rPr>
              <a:t>העברת פרמטר מטיפוס אובייקט לקונסטרקטור בקונפיגורציה</a:t>
            </a:r>
            <a:endParaRPr lang="en-US" sz="2800" smtClean="0">
              <a:latin typeface="Arial" charset="0"/>
              <a:cs typeface="Arial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94" y="1176484"/>
            <a:ext cx="7102938" cy="4358332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8429" y="2326766"/>
            <a:ext cx="1861885" cy="205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5145" y="4234376"/>
            <a:ext cx="7798468" cy="2398542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71669" y="5866228"/>
            <a:ext cx="3859790" cy="21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3903" y="6229644"/>
            <a:ext cx="1653506" cy="19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31126" y="2532185"/>
            <a:ext cx="3752396" cy="839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המנגנון של </a:t>
            </a:r>
            <a:r>
              <a:rPr lang="en-US" b="1" dirty="0"/>
              <a:t>Spring</a:t>
            </a:r>
            <a:r>
              <a:rPr lang="he-IL" b="1" dirty="0"/>
              <a:t> יודע ליצר את האובייקטים לפי סדר התלויות שלהם</a:t>
            </a:r>
          </a:p>
          <a:p>
            <a:pPr algn="ctr" rtl="1">
              <a:defRPr/>
            </a:pPr>
            <a:r>
              <a:rPr lang="en-US" b="1" dirty="0"/>
              <a:t>(Dependency Injection)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סיכום הרעיון מאחורי השימוש ב- </a:t>
            </a:r>
            <a:r>
              <a:rPr lang="en-US" smtClean="0">
                <a:latin typeface="Arial" charset="0"/>
                <a:cs typeface="Arial" charset="0"/>
              </a:rPr>
              <a:t>spring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מאפשר לתוכנית להגדיר את הלוגיקה והזרימה, ללא התייחסות למימושים ספציפיים</a:t>
            </a:r>
          </a:p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הקוד מתבסס על שימושים בממשקים</a:t>
            </a:r>
          </a:p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המימושים נקבעים בקונפיגורציה ונטענים בזמן ריצה באמצעות מנגנון ה- </a:t>
            </a:r>
            <a:r>
              <a:rPr lang="en-US" dirty="0" err="1" smtClean="0">
                <a:latin typeface="Arial" charset="0"/>
                <a:cs typeface="Arial" charset="0"/>
              </a:rPr>
              <a:t>relection</a:t>
            </a:r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מנגנון החיים של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>
                <a:latin typeface="Arial" charset="0"/>
                <a:cs typeface="Arial" charset="0"/>
              </a:rPr>
              <a:t>מעגל החיים של ה- </a:t>
            </a:r>
            <a:r>
              <a:rPr lang="en-US" dirty="0" smtClean="0">
                <a:latin typeface="Arial" charset="0"/>
                <a:cs typeface="Arial" charset="0"/>
              </a:rPr>
              <a:t>bean</a:t>
            </a:r>
            <a:r>
              <a:rPr lang="he-IL" dirty="0" smtClean="0">
                <a:latin typeface="Arial" charset="0"/>
                <a:cs typeface="Arial" charset="0"/>
              </a:rPr>
              <a:t> כולל 3 שלבים:</a:t>
            </a:r>
          </a:p>
          <a:p>
            <a:endParaRPr lang="he-IL" dirty="0" smtClean="0">
              <a:latin typeface="Arial" charset="0"/>
              <a:cs typeface="Arial" charset="0"/>
            </a:endParaRPr>
          </a:p>
          <a:p>
            <a:pPr marL="776288" lvl="1" indent="-457200">
              <a:buFont typeface="Lucida Sans Unicode" pitchFamily="34" charset="0"/>
              <a:buAutoNum type="arabicPeriod"/>
            </a:pPr>
            <a:r>
              <a:rPr lang="he-IL" dirty="0" smtClean="0">
                <a:latin typeface="Arial" charset="0"/>
                <a:cs typeface="Arial" charset="0"/>
              </a:rPr>
              <a:t>איתחול </a:t>
            </a:r>
            <a:r>
              <a:rPr lang="en-US" dirty="0" smtClean="0">
                <a:latin typeface="Arial" charset="0"/>
                <a:cs typeface="Arial" charset="0"/>
              </a:rPr>
              <a:t>(Initialization)</a:t>
            </a:r>
            <a:endParaRPr lang="he-IL" dirty="0" smtClean="0">
              <a:latin typeface="Arial" charset="0"/>
              <a:cs typeface="Arial" charset="0"/>
            </a:endParaRPr>
          </a:p>
          <a:p>
            <a:pPr marL="1050925" lvl="2" indent="-246063"/>
            <a:r>
              <a:rPr lang="he-IL" dirty="0" smtClean="0">
                <a:latin typeface="Arial" charset="0"/>
                <a:cs typeface="Arial" charset="0"/>
              </a:rPr>
              <a:t>יצירת המשתנים, אתחול, הקצאת משאבים</a:t>
            </a:r>
          </a:p>
          <a:p>
            <a:pPr marL="1050925" lvl="2" indent="-246063"/>
            <a:r>
              <a:rPr lang="he-IL" dirty="0" smtClean="0">
                <a:latin typeface="Arial" charset="0"/>
                <a:cs typeface="Arial" charset="0"/>
              </a:rPr>
              <a:t>מתבצע בזמן יצירת ה- </a:t>
            </a:r>
            <a:r>
              <a:rPr lang="en-US" dirty="0" err="1" smtClean="0">
                <a:latin typeface="Arial" charset="0"/>
                <a:cs typeface="Arial" charset="0"/>
              </a:rPr>
              <a:t>ApplicationContext</a:t>
            </a:r>
            <a:endParaRPr lang="he-IL" dirty="0" smtClean="0">
              <a:latin typeface="Arial" charset="0"/>
              <a:cs typeface="Arial" charset="0"/>
            </a:endParaRPr>
          </a:p>
          <a:p>
            <a:pPr marL="1050925" lvl="2" indent="-246063"/>
            <a:endParaRPr lang="he-IL" dirty="0" smtClean="0">
              <a:latin typeface="Arial" charset="0"/>
              <a:cs typeface="Arial" charset="0"/>
            </a:endParaRPr>
          </a:p>
          <a:p>
            <a:pPr marL="776288" lvl="1" indent="-457200">
              <a:buFont typeface="Lucida Sans Unicode" pitchFamily="34" charset="0"/>
              <a:buAutoNum type="arabicPeriod"/>
            </a:pPr>
            <a:r>
              <a:rPr lang="he-IL" dirty="0" smtClean="0">
                <a:latin typeface="Arial" charset="0"/>
                <a:cs typeface="Arial" charset="0"/>
              </a:rPr>
              <a:t>שימוש </a:t>
            </a:r>
            <a:r>
              <a:rPr lang="en-US" dirty="0" smtClean="0">
                <a:latin typeface="Arial" charset="0"/>
                <a:cs typeface="Arial" charset="0"/>
              </a:rPr>
              <a:t>(Use)</a:t>
            </a:r>
            <a:endParaRPr lang="he-IL" dirty="0" smtClean="0">
              <a:latin typeface="Arial" charset="0"/>
              <a:cs typeface="Arial" charset="0"/>
            </a:endParaRPr>
          </a:p>
          <a:p>
            <a:pPr marL="1050925" lvl="2" indent="-246063"/>
            <a:r>
              <a:rPr lang="he-IL" dirty="0" smtClean="0">
                <a:latin typeface="Arial" charset="0"/>
                <a:cs typeface="Arial" charset="0"/>
              </a:rPr>
              <a:t>ביצוע פעולות</a:t>
            </a:r>
          </a:p>
          <a:p>
            <a:pPr marL="1050925" lvl="2" indent="-246063"/>
            <a:endParaRPr lang="he-IL" dirty="0" smtClean="0">
              <a:latin typeface="Arial" charset="0"/>
              <a:cs typeface="Arial" charset="0"/>
            </a:endParaRPr>
          </a:p>
          <a:p>
            <a:pPr marL="776288" lvl="1" indent="-457200">
              <a:buFont typeface="Lucida Sans Unicode" pitchFamily="34" charset="0"/>
              <a:buAutoNum type="arabicPeriod"/>
            </a:pPr>
            <a:r>
              <a:rPr lang="he-IL" dirty="0" smtClean="0">
                <a:latin typeface="Arial" charset="0"/>
                <a:cs typeface="Arial" charset="0"/>
              </a:rPr>
              <a:t>הריסה </a:t>
            </a:r>
            <a:r>
              <a:rPr lang="en-US" dirty="0" smtClean="0">
                <a:latin typeface="Arial" charset="0"/>
                <a:cs typeface="Arial" charset="0"/>
              </a:rPr>
              <a:t>(Destruction)</a:t>
            </a:r>
            <a:endParaRPr lang="he-IL" dirty="0" smtClean="0">
              <a:latin typeface="Arial" charset="0"/>
              <a:cs typeface="Arial" charset="0"/>
            </a:endParaRPr>
          </a:p>
          <a:p>
            <a:pPr marL="1050925" lvl="2" indent="-246063"/>
            <a:r>
              <a:rPr lang="he-IL" dirty="0" smtClean="0">
                <a:latin typeface="Arial" charset="0"/>
                <a:cs typeface="Arial" charset="0"/>
              </a:rPr>
              <a:t>שחרור משאבים</a:t>
            </a:r>
          </a:p>
          <a:p>
            <a:pPr marL="1050925" lvl="2" indent="-246063"/>
            <a:r>
              <a:rPr lang="he-IL" dirty="0" smtClean="0">
                <a:latin typeface="Arial" charset="0"/>
                <a:cs typeface="Arial" charset="0"/>
              </a:rPr>
              <a:t>יתבצע עם סגירת ה- </a:t>
            </a:r>
            <a:r>
              <a:rPr lang="en-US" dirty="0" smtClean="0">
                <a:latin typeface="Arial" charset="0"/>
                <a:cs typeface="Arial" charset="0"/>
              </a:rPr>
              <a:t>context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מימוש מנגנון החיים של ה-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  <a:p>
            <a:r>
              <a:rPr lang="he-IL" smtClean="0">
                <a:latin typeface="Arial" charset="0"/>
                <a:cs typeface="Arial" charset="0"/>
              </a:rPr>
              <a:t>ישנן 3 דרכים לממש את השלבים במעגל החיים של ה-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:</a:t>
            </a:r>
          </a:p>
          <a:p>
            <a:endParaRPr lang="he-IL" smtClean="0">
              <a:latin typeface="Arial" charset="0"/>
              <a:cs typeface="Arial" charset="0"/>
            </a:endParaRPr>
          </a:p>
          <a:p>
            <a:pPr marL="900113" lvl="1" indent="-368300">
              <a:buFont typeface="Lucida Sans Unicode" pitchFamily="34" charset="0"/>
              <a:buAutoNum type="arabicPeriod"/>
            </a:pPr>
            <a:r>
              <a:rPr lang="he-IL" smtClean="0">
                <a:latin typeface="Arial" charset="0"/>
                <a:cs typeface="Arial" charset="0"/>
              </a:rPr>
              <a:t>שימוש ב- </a:t>
            </a:r>
            <a:r>
              <a:rPr lang="en-US" smtClean="0">
                <a:latin typeface="Arial" charset="0"/>
                <a:cs typeface="Arial" charset="0"/>
              </a:rPr>
              <a:t>annotation</a:t>
            </a:r>
            <a:r>
              <a:rPr lang="he-IL" smtClean="0">
                <a:latin typeface="Arial" charset="0"/>
                <a:cs typeface="Arial" charset="0"/>
              </a:rPr>
              <a:t> בקוד</a:t>
            </a:r>
          </a:p>
          <a:p>
            <a:pPr marL="900113" lvl="1" indent="-368300">
              <a:buFont typeface="Lucida Sans Unicode" pitchFamily="34" charset="0"/>
              <a:buAutoNum type="arabicPeriod"/>
            </a:pPr>
            <a:r>
              <a:rPr lang="he-IL" smtClean="0">
                <a:latin typeface="Arial" charset="0"/>
                <a:cs typeface="Arial" charset="0"/>
              </a:rPr>
              <a:t>הגדרת שיטות לאתחול/הריסה בקובץ הקונפיגורציה</a:t>
            </a:r>
          </a:p>
          <a:p>
            <a:pPr marL="900113" lvl="1" indent="-368300">
              <a:buFont typeface="Lucida Sans Unicode" pitchFamily="34" charset="0"/>
              <a:buAutoNum type="arabicPeriod"/>
            </a:pPr>
            <a:r>
              <a:rPr lang="he-IL" smtClean="0">
                <a:latin typeface="Arial" charset="0"/>
                <a:cs typeface="Arial" charset="0"/>
              </a:rPr>
              <a:t>מימוש ממשקים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התקנת</a:t>
            </a:r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en-US" dirty="0" err="1" smtClean="0"/>
              <a:t>plugin</a:t>
            </a:r>
            <a:r>
              <a:rPr lang="he-IL" dirty="0" smtClean="0"/>
              <a:t> של </a:t>
            </a:r>
            <a:r>
              <a:rPr lang="en-US" dirty="0" err="1" smtClean="0"/>
              <a:t>AspectJ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כדי לדעת מהי גרסת האקליפס: בתפריט </a:t>
            </a:r>
            <a:r>
              <a:rPr lang="en-US" dirty="0" smtClean="0"/>
              <a:t>Help</a:t>
            </a:r>
            <a:r>
              <a:rPr lang="he-IL" dirty="0" smtClean="0"/>
              <a:t> לבחור </a:t>
            </a:r>
            <a:r>
              <a:rPr lang="en-US" dirty="0" smtClean="0"/>
              <a:t>About</a:t>
            </a:r>
            <a:r>
              <a:rPr lang="he-IL" dirty="0" smtClean="0"/>
              <a:t>:</a:t>
            </a:r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32" y="1758682"/>
            <a:ext cx="7840719" cy="4402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1969478" y="2532185"/>
            <a:ext cx="2672860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ular Callout 6"/>
          <p:cNvSpPr/>
          <p:nvPr/>
        </p:nvSpPr>
        <p:spPr>
          <a:xfrm>
            <a:off x="8117059" y="4895555"/>
            <a:ext cx="3446583" cy="604911"/>
          </a:xfrm>
          <a:prstGeom prst="wedgeRectCallout">
            <a:avLst>
              <a:gd name="adj1" fmla="val -209405"/>
              <a:gd name="adj2" fmla="val 57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אם יש רק שם גרסה ללא מספר, יש ללחוץ על </a:t>
            </a:r>
            <a:r>
              <a:rPr lang="en-US" b="1" dirty="0" smtClean="0"/>
              <a:t>Installation Details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081" y="1133189"/>
            <a:ext cx="7841640" cy="334559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מימוש מעגל החיים באמצעות </a:t>
            </a:r>
            <a:r>
              <a:rPr lang="en-US" smtClean="0">
                <a:latin typeface="Arial" charset="0"/>
                <a:cs typeface="Arial" charset="0"/>
              </a:rPr>
              <a:t>annotations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873565" y="2504049"/>
            <a:ext cx="1489807" cy="253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7633" y="3472079"/>
            <a:ext cx="1320995" cy="265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4415" y="4192172"/>
            <a:ext cx="8892164" cy="245481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727938" y="6021388"/>
            <a:ext cx="8142524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85" y="1182857"/>
            <a:ext cx="10201735" cy="390964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מימוש מעגל החיים באמצעות </a:t>
            </a:r>
            <a:r>
              <a:rPr lang="en-US" smtClean="0">
                <a:latin typeface="Arial" charset="0"/>
                <a:cs typeface="Arial" charset="0"/>
              </a:rPr>
              <a:t>annotations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1480" y="4363892"/>
            <a:ext cx="5793382" cy="3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8384349" y="3733606"/>
            <a:ext cx="3515425" cy="647700"/>
          </a:xfrm>
          <a:prstGeom prst="wedgeRectCallout">
            <a:avLst>
              <a:gd name="adj1" fmla="val -82687"/>
              <a:gd name="adj2" fmla="val 46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יש לסגור את ה- </a:t>
            </a:r>
            <a:r>
              <a:rPr lang="en-US" b="1" dirty="0"/>
              <a:t>context</a:t>
            </a:r>
            <a:r>
              <a:rPr lang="he-IL" b="1" dirty="0"/>
              <a:t> על מנת </a:t>
            </a:r>
            <a:r>
              <a:rPr lang="he-IL" b="1" dirty="0" smtClean="0"/>
              <a:t>שיפעיל את מנגנון השחרור </a:t>
            </a:r>
            <a:endParaRPr lang="en-US" b="1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9133" y="5092505"/>
            <a:ext cx="7268758" cy="154435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2800" smtClean="0">
                <a:latin typeface="Arial" charset="0"/>
                <a:cs typeface="Arial" charset="0"/>
              </a:rPr>
              <a:t>מימוש מעגל החיים באמצעות הגדרת שיטות בקונפיגורציה</a:t>
            </a:r>
            <a:endParaRPr lang="en-US" sz="2800" smtClean="0">
              <a:latin typeface="Arial" charset="0"/>
              <a:cs typeface="Arial" charset="0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796" y="1180294"/>
            <a:ext cx="7535262" cy="332136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5130" y="4519462"/>
            <a:ext cx="4636598" cy="168438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33" y="4220308"/>
            <a:ext cx="7020119" cy="242411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59732" y="5809956"/>
            <a:ext cx="4978693" cy="211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5145" y="4346917"/>
            <a:ext cx="9664399" cy="2304832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089" y="1185423"/>
            <a:ext cx="9201665" cy="410402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3600" smtClean="0">
                <a:latin typeface="Arial" charset="0"/>
                <a:cs typeface="Arial" charset="0"/>
              </a:rPr>
              <a:t>מימוש מעגל החיים באמצעות מימוש ממשקים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1680" y="1434905"/>
            <a:ext cx="3362862" cy="253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3466" y="2894426"/>
            <a:ext cx="4084971" cy="49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5331" y="4002063"/>
            <a:ext cx="5308860" cy="457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688" y="4164038"/>
            <a:ext cx="11679057" cy="24784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Bean Scoping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טווח ההכרה של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 הוא אחד מהבאים: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Singleton</a:t>
            </a:r>
            <a:r>
              <a:rPr lang="he-IL" smtClean="0">
                <a:latin typeface="Arial" charset="0"/>
                <a:cs typeface="Arial" charset="0"/>
              </a:rPr>
              <a:t> (ברירת מחדל)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Prototype</a:t>
            </a:r>
            <a:r>
              <a:rPr lang="he-IL" smtClean="0">
                <a:latin typeface="Arial" charset="0"/>
                <a:cs typeface="Arial" charset="0"/>
              </a:rPr>
              <a:t> – מופע חדש לכל הפניה 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Session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Request</a:t>
            </a:r>
            <a:endParaRPr lang="he-IL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45833" y="6124747"/>
            <a:ext cx="2175608" cy="219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014" y="1178173"/>
            <a:ext cx="3829771" cy="246938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Bean Scoping</a:t>
            </a:r>
            <a:r>
              <a:rPr lang="he-IL" smtClean="0">
                <a:latin typeface="Arial" charset="0"/>
                <a:cs typeface="Arial" charset="0"/>
              </a:rPr>
              <a:t>: ה- </a:t>
            </a:r>
            <a:r>
              <a:rPr lang="en-US" smtClean="0">
                <a:latin typeface="Arial" charset="0"/>
                <a:cs typeface="Arial" charset="0"/>
              </a:rPr>
              <a:t>main</a:t>
            </a: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41" y="1175165"/>
            <a:ext cx="8529406" cy="547885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3705" y="3518315"/>
            <a:ext cx="4522712" cy="92579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הורשת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'ים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433" y="1463675"/>
            <a:ext cx="11195051" cy="232568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434" y="3954464"/>
            <a:ext cx="8718551" cy="264318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457267" y="1679575"/>
            <a:ext cx="2110317" cy="2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6769101" y="1196976"/>
            <a:ext cx="3071284" cy="360363"/>
          </a:xfrm>
          <a:prstGeom prst="wedgeRectCallout">
            <a:avLst>
              <a:gd name="adj1" fmla="val 56374"/>
              <a:gd name="adj2" fmla="val 7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לא ניתן לייצר אובייקט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503084" y="1989138"/>
            <a:ext cx="3361267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8553158" y="2504049"/>
            <a:ext cx="3249246" cy="335721"/>
          </a:xfrm>
          <a:prstGeom prst="wedgeRectCallout">
            <a:avLst>
              <a:gd name="adj1" fmla="val -101812"/>
              <a:gd name="adj2" fmla="val -46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הגדרת / דריסת השדות הנוספים</a:t>
            </a:r>
            <a:endParaRPr lang="en-US" b="1" dirty="0"/>
          </a:p>
        </p:txBody>
      </p:sp>
      <p:sp>
        <p:nvSpPr>
          <p:cNvPr id="11" name="Rectangular Callout 10"/>
          <p:cNvSpPr/>
          <p:nvPr/>
        </p:nvSpPr>
        <p:spPr>
          <a:xfrm>
            <a:off x="8665699" y="3612979"/>
            <a:ext cx="2503658" cy="639762"/>
          </a:xfrm>
          <a:prstGeom prst="wedgeRectCallout">
            <a:avLst>
              <a:gd name="adj1" fmla="val -65021"/>
              <a:gd name="adj2" fmla="val 17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כן יווצר </a:t>
            </a:r>
            <a:r>
              <a:rPr lang="en-US" b="1" dirty="0"/>
              <a:t>bean</a:t>
            </a:r>
            <a:r>
              <a:rPr lang="he-IL" b="1" dirty="0"/>
              <a:t> מהגדרה זו (אין </a:t>
            </a:r>
            <a:r>
              <a:rPr lang="en-US" b="1" dirty="0"/>
              <a:t>abstract</a:t>
            </a:r>
            <a:r>
              <a:rPr lang="he-IL" b="1" dirty="0"/>
              <a:t>)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הגדרת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'ים מקוננת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  <a:p>
            <a:endParaRPr lang="he-IL" smtClean="0">
              <a:latin typeface="Arial" charset="0"/>
              <a:cs typeface="Arial" charset="0"/>
            </a:endParaRPr>
          </a:p>
          <a:p>
            <a:endParaRPr lang="he-IL" smtClean="0">
              <a:latin typeface="Arial" charset="0"/>
              <a:cs typeface="Arial" charset="0"/>
            </a:endParaRPr>
          </a:p>
          <a:p>
            <a:endParaRPr lang="he-IL" smtClean="0">
              <a:latin typeface="Arial" charset="0"/>
              <a:cs typeface="Arial" charset="0"/>
            </a:endParaRPr>
          </a:p>
          <a:p>
            <a:endParaRPr lang="he-IL" smtClean="0">
              <a:latin typeface="Arial" charset="0"/>
              <a:cs typeface="Arial" charset="0"/>
            </a:endParaRPr>
          </a:p>
          <a:p>
            <a:endParaRPr lang="he-IL" smtClean="0">
              <a:latin typeface="Arial" charset="0"/>
              <a:cs typeface="Arial" charset="0"/>
            </a:endParaRPr>
          </a:p>
          <a:p>
            <a:r>
              <a:rPr lang="he-IL" smtClean="0">
                <a:latin typeface="Arial" charset="0"/>
                <a:cs typeface="Arial" charset="0"/>
              </a:rPr>
              <a:t>ה-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 הפנימי אנונימי, אין לו </a:t>
            </a:r>
            <a:r>
              <a:rPr lang="en-US" smtClean="0">
                <a:latin typeface="Arial" charset="0"/>
                <a:cs typeface="Arial" charset="0"/>
              </a:rPr>
              <a:t>id</a:t>
            </a:r>
            <a:r>
              <a:rPr lang="he-IL" smtClean="0">
                <a:latin typeface="Arial" charset="0"/>
                <a:cs typeface="Arial" charset="0"/>
              </a:rPr>
              <a:t>/שם</a:t>
            </a:r>
          </a:p>
          <a:p>
            <a:pPr lvl="1"/>
            <a:r>
              <a:rPr lang="he-IL" smtClean="0">
                <a:latin typeface="Arial" charset="0"/>
                <a:cs typeface="Arial" charset="0"/>
                <a:sym typeface="Wingdings" pitchFamily="2" charset="2"/>
              </a:rPr>
              <a:t> </a:t>
            </a:r>
            <a:r>
              <a:rPr lang="he-IL" smtClean="0">
                <a:latin typeface="Arial" charset="0"/>
                <a:cs typeface="Arial" charset="0"/>
              </a:rPr>
              <a:t>לא ניתן לגשת ל- </a:t>
            </a:r>
            <a:r>
              <a:rPr lang="en-US" smtClean="0">
                <a:latin typeface="Arial" charset="0"/>
                <a:cs typeface="Arial" charset="0"/>
              </a:rPr>
              <a:t>bean</a:t>
            </a:r>
            <a:r>
              <a:rPr lang="he-IL" smtClean="0">
                <a:latin typeface="Arial" charset="0"/>
                <a:cs typeface="Arial" charset="0"/>
              </a:rPr>
              <a:t> הפנימי באופן ישיר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434" y="1171576"/>
            <a:ext cx="11523133" cy="1897063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678518" y="1773238"/>
            <a:ext cx="6242049" cy="792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6864350" y="2424720"/>
            <a:ext cx="3658283" cy="719138"/>
          </a:xfrm>
          <a:prstGeom prst="wedgeRectCallout">
            <a:avLst>
              <a:gd name="adj1" fmla="val -70233"/>
              <a:gd name="adj2" fmla="val -71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/>
              <a:t>במקום לבצע </a:t>
            </a:r>
            <a:r>
              <a:rPr lang="en-US" b="1" dirty="0"/>
              <a:t>ref</a:t>
            </a:r>
            <a:r>
              <a:rPr lang="he-IL" b="1" dirty="0"/>
              <a:t> ל- </a:t>
            </a:r>
            <a:r>
              <a:rPr lang="en-US" b="1" dirty="0"/>
              <a:t>bean</a:t>
            </a:r>
            <a:r>
              <a:rPr lang="he-IL" b="1" dirty="0"/>
              <a:t> אחר, מגדירים אותו פנימי ל- </a:t>
            </a:r>
            <a:r>
              <a:rPr lang="en-US" b="1" dirty="0"/>
              <a:t>bean</a:t>
            </a:r>
            <a:r>
              <a:rPr lang="he-IL" b="1" dirty="0"/>
              <a:t> הנוכחי</a:t>
            </a:r>
            <a:r>
              <a:rPr lang="he-IL" b="1" dirty="0" smtClean="0"/>
              <a:t>.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857" y="1960076"/>
            <a:ext cx="9420445" cy="4702002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94991" y="3706056"/>
            <a:ext cx="4253783" cy="54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9060" y="4468984"/>
            <a:ext cx="8699174" cy="195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מימוש אספקטים ב- </a:t>
            </a:r>
            <a:r>
              <a:rPr lang="en-US" dirty="0" smtClean="0"/>
              <a:t>spring</a:t>
            </a:r>
            <a:endParaRPr lang="he-IL" dirty="0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8512" y="1200004"/>
            <a:ext cx="6685978" cy="265454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5760838" y="2190809"/>
            <a:ext cx="5071285" cy="791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3982" y="654280"/>
            <a:ext cx="4346917" cy="39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להוסיף לפרוייקט את ה- </a:t>
            </a:r>
            <a:r>
              <a:rPr lang="en-US" b="1" dirty="0" smtClean="0"/>
              <a:t>jar</a:t>
            </a:r>
            <a:r>
              <a:rPr lang="he-IL" b="1" dirty="0" smtClean="0"/>
              <a:t>'ים עבור ה- </a:t>
            </a:r>
            <a:r>
              <a:rPr lang="en-US" b="1" dirty="0" smtClean="0"/>
              <a:t>AOP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דוגמא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1171502"/>
            <a:ext cx="6987638" cy="5158959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3519" y="1782640"/>
            <a:ext cx="7103790" cy="298630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081" y="6358598"/>
            <a:ext cx="11369707" cy="28759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9" name="Rectangular Callout 8"/>
          <p:cNvSpPr/>
          <p:nvPr/>
        </p:nvSpPr>
        <p:spPr>
          <a:xfrm>
            <a:off x="9913420" y="3275793"/>
            <a:ext cx="1867737" cy="1067271"/>
          </a:xfrm>
          <a:prstGeom prst="wedgeRectCallout">
            <a:avLst>
              <a:gd name="adj1" fmla="val -104766"/>
              <a:gd name="adj2" fmla="val -51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ניתן לראות שה- </a:t>
            </a:r>
            <a:r>
              <a:rPr lang="en-US" b="1" dirty="0" smtClean="0"/>
              <a:t>aspect</a:t>
            </a:r>
            <a:r>
              <a:rPr lang="he-IL" b="1" dirty="0" smtClean="0"/>
              <a:t> פעל רק עבור ה- </a:t>
            </a:r>
            <a:r>
              <a:rPr lang="en-US" b="1" dirty="0" smtClean="0"/>
              <a:t>bean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התקנת</a:t>
            </a:r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en-US" dirty="0" err="1" smtClean="0"/>
              <a:t>plugin</a:t>
            </a:r>
            <a:r>
              <a:rPr lang="he-IL" dirty="0" smtClean="0"/>
              <a:t> של </a:t>
            </a:r>
            <a:r>
              <a:rPr lang="en-US" dirty="0" err="1" smtClean="0"/>
              <a:t>AspectJ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744" y="1484616"/>
            <a:ext cx="8448918" cy="45504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0332" y="4051495"/>
            <a:ext cx="3488788" cy="351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3600" dirty="0" smtClean="0"/>
              <a:t>הגדרת ה- </a:t>
            </a:r>
            <a:r>
              <a:rPr lang="en-US" sz="3600" dirty="0" smtClean="0"/>
              <a:t>Aspect</a:t>
            </a:r>
            <a:r>
              <a:rPr lang="he-IL" sz="3600" dirty="0" smtClean="0"/>
              <a:t> וה- </a:t>
            </a:r>
            <a:r>
              <a:rPr lang="en-US" sz="3600" dirty="0" err="1" smtClean="0"/>
              <a:t>Pointcut</a:t>
            </a:r>
            <a:r>
              <a:rPr lang="he-IL" sz="3600" dirty="0" smtClean="0"/>
              <a:t> בקונפיגורציה</a:t>
            </a:r>
            <a:endParaRPr lang="en-US" sz="36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1" y="972498"/>
            <a:ext cx="10368568" cy="25425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510" y="2996952"/>
            <a:ext cx="10193873" cy="36724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60" y="1052737"/>
            <a:ext cx="10369153" cy="34841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3600" dirty="0" smtClean="0"/>
              <a:t>סינון מתודות ב- </a:t>
            </a:r>
            <a:r>
              <a:rPr lang="en-US" sz="3200" dirty="0" err="1" smtClean="0"/>
              <a:t>PointCut</a:t>
            </a:r>
            <a:r>
              <a:rPr lang="he-IL" sz="3200" dirty="0" smtClean="0"/>
              <a:t> </a:t>
            </a:r>
            <a:r>
              <a:rPr lang="he-IL" sz="3600" dirty="0" smtClean="0"/>
              <a:t>באמצעות </a:t>
            </a:r>
            <a:r>
              <a:rPr lang="en-US" sz="3200" dirty="0" smtClean="0"/>
              <a:t>Annotation</a:t>
            </a:r>
            <a:endParaRPr lang="en-US" sz="36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2118" y="3482902"/>
            <a:ext cx="4512501" cy="31864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7702" y="5661248"/>
            <a:ext cx="3511613" cy="9600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824192" y="4941169"/>
            <a:ext cx="960075" cy="21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4192" y="5517233"/>
            <a:ext cx="96007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35893" y="1844825"/>
            <a:ext cx="1824203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7920204" y="1124744"/>
            <a:ext cx="3647545" cy="540718"/>
          </a:xfrm>
          <a:prstGeom prst="wedgeRectCallout">
            <a:avLst>
              <a:gd name="adj1" fmla="val -77259"/>
              <a:gd name="adj2" fmla="val 85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מתודות שמתאימות לביטוי וסומנו עם ה- </a:t>
            </a:r>
            <a:r>
              <a:rPr lang="en-US" b="1" dirty="0" smtClean="0"/>
              <a:t>annotation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75520" y="2276872"/>
            <a:ext cx="134414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3311692" y="2780928"/>
            <a:ext cx="3647545" cy="324694"/>
          </a:xfrm>
          <a:prstGeom prst="wedgeRectCallout">
            <a:avLst>
              <a:gd name="adj1" fmla="val -66782"/>
              <a:gd name="adj2" fmla="val -49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מתי להריץ את ה- </a:t>
            </a:r>
            <a:r>
              <a:rPr lang="en-US" b="1" dirty="0" smtClean="0"/>
              <a:t>Aspect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6096000" y="2276872"/>
            <a:ext cx="355239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e-IL" dirty="0" smtClean="0"/>
              <a:t>\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9168343" y="2780928"/>
            <a:ext cx="2496276" cy="324694"/>
          </a:xfrm>
          <a:prstGeom prst="wedgeRectCallout">
            <a:avLst>
              <a:gd name="adj1" fmla="val -66782"/>
              <a:gd name="adj2" fmla="val -49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איזו מתודה להריץ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49" y="850622"/>
            <a:ext cx="7584843" cy="26503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350" y="121066"/>
            <a:ext cx="11617292" cy="6436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67" y="3157062"/>
            <a:ext cx="8274372" cy="35122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סינון מחלקות ב- </a:t>
            </a:r>
            <a:r>
              <a:rPr lang="en-US" dirty="0" err="1" smtClean="0"/>
              <a:t>PointCut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371" y="5949281"/>
            <a:ext cx="9875029" cy="64967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39350" y="908720"/>
            <a:ext cx="10662476" cy="309634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7861" y="3140969"/>
            <a:ext cx="7008779" cy="280481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711957" y="1700808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9349" y="4581128"/>
            <a:ext cx="51845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ניתן להתבסס ע</a:t>
            </a:r>
            <a:r>
              <a:rPr lang="he-IL" b="1" dirty="0"/>
              <a:t>ל</a:t>
            </a:r>
            <a:r>
              <a:rPr lang="he-IL" b="1" dirty="0" smtClean="0"/>
              <a:t> </a:t>
            </a:r>
            <a:r>
              <a:rPr lang="en-US" b="1" dirty="0" smtClean="0"/>
              <a:t>annotation</a:t>
            </a:r>
            <a:r>
              <a:rPr lang="he-IL" b="1" dirty="0" smtClean="0"/>
              <a:t> שמופיע גם על הפרמטרים או הערך המוחזר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טיפול במתודות שזרקו חריגה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61" y="2060849"/>
            <a:ext cx="5734713" cy="46000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659" y="1124744"/>
            <a:ext cx="8939407" cy="19665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8975367" y="1310185"/>
            <a:ext cx="1110329" cy="268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48395" y="2420888"/>
            <a:ext cx="1632181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6672065" y="2996952"/>
            <a:ext cx="3647545" cy="828750"/>
          </a:xfrm>
          <a:prstGeom prst="wedgeRectCallout">
            <a:avLst>
              <a:gd name="adj1" fmla="val 63427"/>
              <a:gd name="adj2" fmla="val -9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he-IL" b="1" dirty="0" smtClean="0"/>
              <a:t>וכמובן הטיפול יכול להיות כל פעולה יותר מורכבת, למשל שליחת אימייל וכד'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679509" y="4509120"/>
            <a:ext cx="4416491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49" y="188640"/>
            <a:ext cx="11312916" cy="28083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7861" y="2778304"/>
            <a:ext cx="7008779" cy="3170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" y="5517233"/>
            <a:ext cx="5973773" cy="10814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583499" y="1412776"/>
            <a:ext cx="9985109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9989" y="4581128"/>
            <a:ext cx="144016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ביחידה זו למדנו: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5222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cs typeface="Arial" charset="0"/>
              </a:rPr>
              <a:t>Aspect Oriented Programming</a:t>
            </a:r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 באמצעות </a:t>
            </a:r>
            <a:r>
              <a:rPr lang="en-US" dirty="0" err="1" smtClean="0">
                <a:latin typeface="Arial" charset="0"/>
                <a:cs typeface="Arial" charset="0"/>
              </a:rPr>
              <a:t>AspectJ</a:t>
            </a:r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מהו מנגנון ה-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  <a:r>
              <a:rPr lang="he-IL" dirty="0" smtClean="0">
                <a:latin typeface="Arial" charset="0"/>
                <a:cs typeface="Arial" charset="0"/>
              </a:rPr>
              <a:t> ומוטיבציה</a:t>
            </a:r>
          </a:p>
          <a:p>
            <a:r>
              <a:rPr lang="he-IL" dirty="0" smtClean="0">
                <a:latin typeface="Arial" charset="0"/>
                <a:cs typeface="Arial" charset="0"/>
              </a:rPr>
              <a:t>מעגל החיים של </a:t>
            </a:r>
            <a:r>
              <a:rPr lang="en-US" dirty="0" smtClean="0">
                <a:latin typeface="Arial" charset="0"/>
                <a:cs typeface="Arial" charset="0"/>
              </a:rPr>
              <a:t>bean</a:t>
            </a:r>
            <a:r>
              <a:rPr lang="he-IL" dirty="0" smtClean="0">
                <a:latin typeface="Arial" charset="0"/>
                <a:cs typeface="Arial" charset="0"/>
              </a:rPr>
              <a:t> במנגנון ה-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</a:p>
          <a:p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smtClean="0">
                <a:latin typeface="Arial" charset="0"/>
                <a:cs typeface="Arial" charset="0"/>
              </a:rPr>
              <a:t>AOP</a:t>
            </a:r>
            <a:r>
              <a:rPr lang="he-IL" dirty="0" smtClean="0">
                <a:latin typeface="Arial" charset="0"/>
                <a:cs typeface="Arial" charset="0"/>
              </a:rPr>
              <a:t> באמצעות </a:t>
            </a:r>
            <a:r>
              <a:rPr lang="en-US" dirty="0" smtClean="0">
                <a:latin typeface="Arial" charset="0"/>
                <a:cs typeface="Arial" charset="0"/>
              </a:rPr>
              <a:t>spring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התקנת</a:t>
            </a:r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en-US" dirty="0" err="1" smtClean="0"/>
              <a:t>plugin</a:t>
            </a:r>
            <a:r>
              <a:rPr lang="he-IL" dirty="0" smtClean="0"/>
              <a:t> של </a:t>
            </a:r>
            <a:r>
              <a:rPr lang="en-US" dirty="0" err="1" smtClean="0"/>
              <a:t>AspectJ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 smtClean="0"/>
          </a:p>
          <a:p>
            <a:r>
              <a:rPr lang="he-IL" dirty="0" smtClean="0"/>
              <a:t>מהקישור הבא יש להתקין את גרסאת הפלאגין עבור הגרסה המתאימה לאקליפס </a:t>
            </a:r>
            <a:r>
              <a:rPr lang="he-IL" smtClean="0"/>
              <a:t>שמותקן אצלכם: </a:t>
            </a:r>
            <a:r>
              <a:rPr lang="en-US" u="sng" smtClean="0">
                <a:hlinkClick r:id="rId2"/>
              </a:rPr>
              <a:t>http</a:t>
            </a:r>
            <a:r>
              <a:rPr lang="en-US" u="sng" dirty="0" smtClean="0">
                <a:hlinkClick r:id="rId2"/>
              </a:rPr>
              <a:t>://eclipse.org/ajdt/downloads/</a:t>
            </a:r>
            <a:r>
              <a:rPr lang="he-IL" u="sng" dirty="0" smtClean="0"/>
              <a:t> </a:t>
            </a:r>
            <a:endParaRPr lang="en-US" dirty="0" smtClean="0"/>
          </a:p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תוכנית פשוטה עם פקודות </a:t>
            </a:r>
            <a:r>
              <a:rPr lang="en-US" dirty="0" smtClean="0"/>
              <a:t>trace</a:t>
            </a:r>
            <a:endParaRPr lang="he-IL" dirty="0"/>
          </a:p>
        </p:txBody>
      </p:sp>
      <p:sp>
        <p:nvSpPr>
          <p:cNvPr id="10" name="Rectangle 9"/>
          <p:cNvSpPr/>
          <p:nvPr/>
        </p:nvSpPr>
        <p:spPr>
          <a:xfrm>
            <a:off x="7440149" y="1412776"/>
            <a:ext cx="4416491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2000" b="1" dirty="0" smtClean="0"/>
              <a:t>בעיה 1: </a:t>
            </a:r>
            <a:r>
              <a:rPr lang="en-US" sz="2000" b="1" u="sng" dirty="0" smtClean="0"/>
              <a:t>Tangling</a:t>
            </a:r>
            <a:endParaRPr lang="he-IL" sz="2000" b="1" u="sng" dirty="0" smtClean="0"/>
          </a:p>
          <a:p>
            <a:pPr algn="r" rtl="1"/>
            <a:r>
              <a:rPr lang="he-IL" sz="2000" b="1" dirty="0" smtClean="0"/>
              <a:t>ישנה הצמדה בין הלוגיקה של התוכנית לבין פקודות המעקב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80491" y="2681154"/>
            <a:ext cx="4416491" cy="84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2000" b="1" dirty="0" smtClean="0"/>
              <a:t>בעיה 2: </a:t>
            </a:r>
            <a:r>
              <a:rPr lang="en-US" sz="2000" b="1" u="sng" dirty="0" smtClean="0"/>
              <a:t>Scattering</a:t>
            </a:r>
            <a:endParaRPr lang="he-IL" sz="2000" b="1" u="sng" dirty="0" smtClean="0"/>
          </a:p>
          <a:p>
            <a:pPr algn="r" rtl="1"/>
            <a:r>
              <a:rPr lang="he-IL" sz="2000" b="1" dirty="0" smtClean="0"/>
              <a:t>פקודות המעקב מפוזרות בכל מקום בקוד</a:t>
            </a:r>
            <a:endParaRPr lang="he-IL" sz="2000" b="1" dirty="0"/>
          </a:p>
        </p:txBody>
      </p:sp>
      <p:pic>
        <p:nvPicPr>
          <p:cNvPr id="942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508" y="1175496"/>
            <a:ext cx="6567728" cy="545390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9421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0765" y="4378998"/>
            <a:ext cx="2565867" cy="226693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פתרון בעית ה- </a:t>
            </a:r>
            <a:r>
              <a:rPr lang="en-US" dirty="0" smtClean="0"/>
              <a:t>trace</a:t>
            </a:r>
            <a:r>
              <a:rPr lang="he-IL" dirty="0" smtClean="0"/>
              <a:t> באמצעות </a:t>
            </a:r>
            <a:r>
              <a:rPr lang="en-US" dirty="0" smtClean="0"/>
              <a:t>AOP</a:t>
            </a:r>
            <a:endParaRPr lang="he-IL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10" y="1178019"/>
            <a:ext cx="6995775" cy="4698346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216728" y="2602524"/>
            <a:ext cx="3390314" cy="590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מאיפה הגיעו הדפסות המעקב עם החיצים??</a:t>
            </a:r>
            <a:endParaRPr lang="he-IL" b="1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1342" y="3187798"/>
            <a:ext cx="1892369" cy="267843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1268760"/>
            <a:ext cx="9842971" cy="493090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ה- </a:t>
            </a:r>
            <a:r>
              <a:rPr lang="en-US" dirty="0" smtClean="0"/>
              <a:t>:aspect</a:t>
            </a:r>
            <a:r>
              <a:rPr lang="he-IL" dirty="0" smtClean="0"/>
              <a:t> </a:t>
            </a:r>
            <a:r>
              <a:rPr lang="en-US" dirty="0" err="1" smtClean="0"/>
              <a:t>pointcut</a:t>
            </a:r>
            <a:r>
              <a:rPr lang="en-US" dirty="0" smtClean="0"/>
              <a:t>, before, after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1617785" y="1556791"/>
            <a:ext cx="3614119" cy="24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603717" y="1988840"/>
            <a:ext cx="8140688" cy="276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1617786" y="2420887"/>
            <a:ext cx="8030610" cy="26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1679510" y="2708920"/>
            <a:ext cx="7968885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1679509" y="3356992"/>
            <a:ext cx="9313035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603718" y="4293096"/>
            <a:ext cx="8044678" cy="2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/>
          <p:cNvSpPr/>
          <p:nvPr/>
        </p:nvSpPr>
        <p:spPr>
          <a:xfrm>
            <a:off x="1679509" y="5157192"/>
            <a:ext cx="9313035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97280" y="4581128"/>
            <a:ext cx="8551115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3" y="1268759"/>
            <a:ext cx="9828903" cy="493090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ה- </a:t>
            </a:r>
            <a:r>
              <a:rPr lang="en-US" dirty="0" smtClean="0"/>
              <a:t>aspect</a:t>
            </a:r>
            <a:r>
              <a:rPr lang="he-IL" dirty="0" smtClean="0"/>
              <a:t>: </a:t>
            </a:r>
            <a:r>
              <a:rPr lang="en-US" dirty="0" smtClean="0"/>
              <a:t>around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1" y="1412776"/>
            <a:ext cx="10985696" cy="3024336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1679509" y="2708920"/>
            <a:ext cx="67207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55573" y="3429000"/>
            <a:ext cx="153617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וסטין">
  <a:themeElements>
    <a:clrScheme name="יושר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קלאסי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אוסטין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4333</TotalTime>
  <Words>943</Words>
  <Application>Microsoft Office PowerPoint</Application>
  <PresentationFormat>Widescreen</PresentationFormat>
  <Paragraphs>183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 New</vt:lpstr>
      <vt:lpstr>Lucida Sans Unicode</vt:lpstr>
      <vt:lpstr>Wingdings</vt:lpstr>
      <vt:lpstr>Wingdings 2</vt:lpstr>
      <vt:lpstr>אוסטין</vt:lpstr>
      <vt:lpstr>Packager Shell Object</vt:lpstr>
      <vt:lpstr>קורס Java מתקדם  Spring + AOP</vt:lpstr>
      <vt:lpstr>ביחידה זו נלמד:</vt:lpstr>
      <vt:lpstr>התקנת  plugin של AspectJ</vt:lpstr>
      <vt:lpstr>התקנת  plugin של AspectJ</vt:lpstr>
      <vt:lpstr>התקנת  plugin של AspectJ</vt:lpstr>
      <vt:lpstr>תוכנית פשוטה עם פקודות trace</vt:lpstr>
      <vt:lpstr>פתרון בעית ה- trace באמצעות AOP</vt:lpstr>
      <vt:lpstr>הגדרת ה- :aspect pointcut, before, after</vt:lpstr>
      <vt:lpstr>הגדרת ה- aspect: around</vt:lpstr>
      <vt:lpstr>AOP – Aspect Oriented Programming</vt:lpstr>
      <vt:lpstr>AOP - מושגים</vt:lpstr>
      <vt:lpstr>דוגמת שימוש: שילוב AOP לתרגול רקורסיות</vt:lpstr>
      <vt:lpstr>דוגמה 1: ציור משולש</vt:lpstr>
      <vt:lpstr>דוגמה: סטודנט כותב רק תנאי עצירה</vt:lpstr>
      <vt:lpstr>דוגמה: סטודנט כותב רק קריאה רקורסיבית</vt:lpstr>
      <vt:lpstr>דוגמה: סטודנט כותב רק קישור</vt:lpstr>
      <vt:lpstr>aspect המופעל עבור חריגות שנזרקו</vt:lpstr>
      <vt:lpstr>aspect המופעל עבור חריגות שנזרקו</vt:lpstr>
      <vt:lpstr>מהו Spring?</vt:lpstr>
      <vt:lpstr>תחילת העבודה</vt:lpstr>
      <vt:lpstr>דוגמא בסיסית (1)</vt:lpstr>
      <vt:lpstr>דוגמא בסיסית (2)</vt:lpstr>
      <vt:lpstr>דוגמא בסיסית (3)</vt:lpstr>
      <vt:lpstr>הפעלת שיטות set דרך הקונפיגורציה</vt:lpstr>
      <vt:lpstr>העברת פרמטר מטיפוס בסיסי לקונסטרקטור בקונפיגורציה</vt:lpstr>
      <vt:lpstr>העברת פרמטר מטיפוס אובייקט לקונסטרקטור בקונפיגורציה</vt:lpstr>
      <vt:lpstr>סיכום הרעיון מאחורי השימוש ב- spring</vt:lpstr>
      <vt:lpstr>מנגנון החיים של bean</vt:lpstr>
      <vt:lpstr>מימוש מנגנון החיים של ה- bean</vt:lpstr>
      <vt:lpstr>מימוש מעגל החיים באמצעות annotations</vt:lpstr>
      <vt:lpstr>מימוש מעגל החיים באמצעות annotations</vt:lpstr>
      <vt:lpstr>מימוש מעגל החיים באמצעות הגדרת שיטות בקונפיגורציה</vt:lpstr>
      <vt:lpstr>מימוש מעגל החיים באמצעות מימוש ממשקים</vt:lpstr>
      <vt:lpstr>Bean Scoping</vt:lpstr>
      <vt:lpstr>Bean Scoping: ה- main</vt:lpstr>
      <vt:lpstr>הורשת bean'ים</vt:lpstr>
      <vt:lpstr>הגדרת bean'ים מקוננת</vt:lpstr>
      <vt:lpstr>מימוש אספקטים ב- spring</vt:lpstr>
      <vt:lpstr>דוגמא</vt:lpstr>
      <vt:lpstr>הגדרת ה- Aspect וה- Pointcut בקונפיגורציה</vt:lpstr>
      <vt:lpstr>סינון מתודות ב- PointCut באמצעות Annotation</vt:lpstr>
      <vt:lpstr>PowerPoint Presentation</vt:lpstr>
      <vt:lpstr>סינון מחלקות ב- PointCut</vt:lpstr>
      <vt:lpstr>טיפול במתודות שזרקו חריגה</vt:lpstr>
      <vt:lpstr>PowerPoint Presentation</vt:lpstr>
      <vt:lpstr>ביחידה זו למדנו: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מתקדם: aop+spring</dc:title>
  <dc:creator>Keren Kalif</dc:creator>
  <cp:lastModifiedBy>RePack by Diakov</cp:lastModifiedBy>
  <cp:revision>242</cp:revision>
  <dcterms:created xsi:type="dcterms:W3CDTF">2014-03-10T06:09:09Z</dcterms:created>
  <dcterms:modified xsi:type="dcterms:W3CDTF">2015-06-11T14:53:20Z</dcterms:modified>
</cp:coreProperties>
</file>